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4" r:id="rId4"/>
    <p:sldId id="258" r:id="rId5"/>
    <p:sldId id="295" r:id="rId6"/>
    <p:sldId id="276" r:id="rId7"/>
    <p:sldId id="260" r:id="rId8"/>
    <p:sldId id="289" r:id="rId9"/>
    <p:sldId id="293" r:id="rId10"/>
    <p:sldId id="259" r:id="rId11"/>
    <p:sldId id="272" r:id="rId12"/>
    <p:sldId id="286" r:id="rId13"/>
    <p:sldId id="281" r:id="rId14"/>
    <p:sldId id="291" r:id="rId15"/>
    <p:sldId id="292" r:id="rId16"/>
    <p:sldId id="262" r:id="rId17"/>
    <p:sldId id="261" r:id="rId18"/>
    <p:sldId id="275" r:id="rId19"/>
    <p:sldId id="283" r:id="rId20"/>
    <p:sldId id="284" r:id="rId21"/>
    <p:sldId id="280" r:id="rId22"/>
    <p:sldId id="285" r:id="rId23"/>
    <p:sldId id="282" r:id="rId24"/>
    <p:sldId id="270" r:id="rId25"/>
    <p:sldId id="264" r:id="rId26"/>
    <p:sldId id="269" r:id="rId27"/>
    <p:sldId id="266" r:id="rId28"/>
    <p:sldId id="265" r:id="rId29"/>
    <p:sldId id="271" r:id="rId30"/>
    <p:sldId id="268" r:id="rId31"/>
    <p:sldId id="267" r:id="rId32"/>
    <p:sldId id="288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21DAF-F9A1-4BF4-AF0A-5CEEEB96DD32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B6CDE-5607-40D2-9D9F-E86B2091F7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B6CDE-5607-40D2-9D9F-E86B2091F7F1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B6CDE-5607-40D2-9D9F-E86B2091F7F1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123F6-FFF1-4661-BB07-40C8DA09CE66}" type="datetimeFigureOut">
              <a:rPr lang="es-ES" smtClean="0"/>
              <a:pPr/>
              <a:t>26/06/2013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212BD-6783-4D39-8868-882FB3E382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package" Target="../embeddings/Diapositiva_de_Microsoft_Office_PowerPoint3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package" Target="../embeddings/Diapositiva_de_Microsoft_Office_PowerPoint2.sldx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.jpe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package" Target="../embeddings/Diapositiva_de_Microsoft_Office_PowerPoint5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package" Target="../embeddings/Diapositiva_de_Microsoft_Office_PowerPoint4.sldx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0.jpe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hyperlink" Target="//upload.wikimedia.org/wikipedia/commons/6/67/EU27-2007_globe.svg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wp.gov.uk/esf/" TargetMode="External"/><Relationship Id="rId3" Type="http://schemas.openxmlformats.org/officeDocument/2006/relationships/oleObject" Target="../embeddings/oleObject20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emf"/><Relationship Id="rId9" Type="http://schemas.openxmlformats.org/officeDocument/2006/relationships/hyperlink" Target="https://webgate.ec.europa.eu/myenrd/app_templates/filedownload.cfm?id=171C9204-0D84-D24C-85E5-9B2C89A8948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hyperlink" Target="http://www.inmujer.gob.es/areasTematicas/redPoliticas/home.htm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5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6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hyperlink" Target="http://www.magrama.gob.es/es/calidad-y-evaluacion-ambiental/temas/red-de-autoridades-ambientales-raa-/red-europea-enea/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7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hyperlink" Target="http://www.rediniciativasurbanas.es/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8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9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hyperlink" Target="http://www.magrama.gob.es/es/desarrollo-rural/temas/red-rural-nacional/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0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1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2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Diapositiva_de_Microsoft_Office_PowerPoint1.sldx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hyperlink" Target="http://ec.europa.eu/regional_policy/activity/rural/index_es.cfm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logo_eurosocial_rgb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950945" cy="116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5258592"/>
            <a:ext cx="3024336" cy="159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95536" y="1628800"/>
            <a:ext cx="874846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ORGANIZACIÓN Y FUNCIONAMIENTO DE LOS CONSEJOS </a:t>
            </a:r>
          </a:p>
          <a:p>
            <a:pPr algn="ctr"/>
            <a:r>
              <a:rPr lang="es-ES" sz="2400" b="1" dirty="0" smtClean="0"/>
              <a:t>COMO INSTANCIAS DE PARTICIPACION Y GESTIÓN DEL </a:t>
            </a:r>
          </a:p>
          <a:p>
            <a:pPr algn="ctr"/>
            <a:r>
              <a:rPr lang="es-ES" sz="2400" b="1" dirty="0" smtClean="0"/>
              <a:t>TERRITORIO EN EL MARCO DE LOS PROCESOS DE PLANIFICACIÓN.</a:t>
            </a:r>
          </a:p>
          <a:p>
            <a:endParaRPr lang="es-ES" sz="2400" i="1" dirty="0" smtClean="0"/>
          </a:p>
          <a:p>
            <a:pPr algn="ctr"/>
            <a:r>
              <a:rPr lang="es-ES" sz="2400" b="1" i="1" dirty="0" smtClean="0"/>
              <a:t>LA ANTIGUA GUATEMALA (Guatemala).</a:t>
            </a:r>
          </a:p>
          <a:p>
            <a:pPr algn="ctr"/>
            <a:r>
              <a:rPr lang="es-ES" sz="2400" b="1" i="1" dirty="0" smtClean="0"/>
              <a:t>26-28 de Junio de 2013.</a:t>
            </a:r>
          </a:p>
          <a:p>
            <a:endParaRPr lang="es-ES" dirty="0"/>
          </a:p>
          <a:p>
            <a:pPr algn="ctr"/>
            <a:r>
              <a:rPr lang="es-ES" sz="2800" b="1" i="1" dirty="0" smtClean="0">
                <a:solidFill>
                  <a:schemeClr val="tx2">
                    <a:lumMod val="75000"/>
                  </a:schemeClr>
                </a:solidFill>
              </a:rPr>
              <a:t>Lecciones aprendidas en experiencias europeas.</a:t>
            </a:r>
          </a:p>
          <a:p>
            <a:pPr algn="ctr"/>
            <a:r>
              <a:rPr lang="es-ES" sz="2800" b="1" i="1" dirty="0" smtClean="0">
                <a:solidFill>
                  <a:schemeClr val="tx2">
                    <a:lumMod val="75000"/>
                  </a:schemeClr>
                </a:solidFill>
              </a:rPr>
              <a:t>Joaquín </a:t>
            </a:r>
            <a:r>
              <a:rPr lang="es-ES" sz="2800" b="1" i="1" dirty="0" err="1" smtClean="0">
                <a:solidFill>
                  <a:schemeClr val="tx2">
                    <a:lumMod val="75000"/>
                  </a:schemeClr>
                </a:solidFill>
              </a:rPr>
              <a:t>Olona</a:t>
            </a:r>
            <a:r>
              <a:rPr lang="es-ES" sz="2800" b="1" i="1" dirty="0" smtClean="0">
                <a:solidFill>
                  <a:schemeClr val="tx2">
                    <a:lumMod val="75000"/>
                  </a:schemeClr>
                </a:solidFill>
              </a:rPr>
              <a:t> Blasco.</a:t>
            </a:r>
            <a:endParaRPr lang="es-E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6146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0" y="1988840"/>
            <a:ext cx="9144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 smtClean="0"/>
              <a:t>¿Cómo aborda la componente territorial la nueva política de cohesión europea?</a:t>
            </a:r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Desarrollo Urbano Sostenible Integrado </a:t>
            </a:r>
            <a:r>
              <a:rPr lang="es-ES" dirty="0" smtClean="0"/>
              <a:t>haciendo frente a retos de educación, inclusión social, desarrollo económico y protección ambiental, asignando un mínimo del 5% de la contribución del FEDER.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/>
              <a:t> Las ciudades como motores de la economía y catalizadores de la innovación en el marco</a:t>
            </a:r>
          </a:p>
          <a:p>
            <a:pPr lvl="1"/>
            <a:r>
              <a:rPr lang="es-ES" dirty="0" smtClean="0"/>
              <a:t>de un desarrollo </a:t>
            </a:r>
            <a:r>
              <a:rPr lang="es-ES" dirty="0" err="1" smtClean="0"/>
              <a:t>policéntrico</a:t>
            </a:r>
            <a:r>
              <a:rPr lang="es-ES" dirty="0" smtClean="0"/>
              <a:t> y de nuevas relaciones campo-ciudad.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/>
              <a:t> Aplicación (voluntaria) del </a:t>
            </a:r>
            <a:r>
              <a:rPr lang="es-ES" b="1" dirty="0" smtClean="0"/>
              <a:t>método LEADER </a:t>
            </a:r>
            <a:r>
              <a:rPr lang="es-ES" dirty="0" smtClean="0"/>
              <a:t>(obligatorio en Desarrollo Rural con cargo a FEADER) para abordar estrategias de Desarrollo Local Participativo mediante Grupos de Acción Local. </a:t>
            </a:r>
          </a:p>
          <a:p>
            <a:pPr>
              <a:buFont typeface="Arial" pitchFamily="34" charset="0"/>
              <a:buChar char="•"/>
            </a:pPr>
            <a:r>
              <a:rPr lang="es-ES" b="1" dirty="0" smtClean="0"/>
              <a:t>  Plataformas de desarrollo urbano </a:t>
            </a:r>
            <a:r>
              <a:rPr lang="es-ES" dirty="0" smtClean="0"/>
              <a:t>para creación de capacidad e intercambios de experiencias.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Dotación adicional para regiones </a:t>
            </a:r>
            <a:r>
              <a:rPr lang="es-ES" b="1" dirty="0" err="1" smtClean="0"/>
              <a:t>ultraperiféricas</a:t>
            </a:r>
            <a:r>
              <a:rPr lang="es-ES" b="1" dirty="0" smtClean="0"/>
              <a:t> y poco pobladas.</a:t>
            </a:r>
            <a:endParaRPr lang="es-ES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9698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l_fi" descr="http://www.google.es/url?source=imglanding&amp;ct=img&amp;q=http://mendinet.irontec.com/tinyCache/general/leader.jpg&amp;sa=X&amp;ei=VI7IUbDiDtXD4AOn4IBA&amp;ved=0CAsQ8wc&amp;usg=AFQjCNHEYAzfQ_ZbysnAmViR0PFpOqZ_SQ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36912"/>
            <a:ext cx="3672408" cy="355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211960" y="1087189"/>
            <a:ext cx="493204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s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Modelo de </a:t>
            </a:r>
            <a:r>
              <a:rPr lang="es-ES" baseline="0" dirty="0" smtClean="0">
                <a:latin typeface="Calibri" pitchFamily="34" charset="0"/>
                <a:cs typeface="Times New Roman" pitchFamily="18" charset="0"/>
              </a:rPr>
              <a:t>desarrollo participativo,</a:t>
            </a:r>
            <a:r>
              <a:rPr lang="es-ES" dirty="0" smtClean="0">
                <a:latin typeface="Calibri" pitchFamily="34" charset="0"/>
                <a:cs typeface="Times New Roman" pitchFamily="18" charset="0"/>
              </a:rPr>
              <a:t> territorial ascendente (</a:t>
            </a:r>
            <a:r>
              <a:rPr lang="es-ES" dirty="0" err="1" smtClean="0">
                <a:latin typeface="Calibri" pitchFamily="34" charset="0"/>
                <a:cs typeface="Times New Roman" pitchFamily="18" charset="0"/>
              </a:rPr>
              <a:t>Bottom</a:t>
            </a:r>
            <a:r>
              <a:rPr lang="es-ES" dirty="0" smtClean="0">
                <a:latin typeface="Calibri" pitchFamily="34" charset="0"/>
                <a:cs typeface="Times New Roman" pitchFamily="18" charset="0"/>
              </a:rPr>
              <a:t>-up) e integrado orientado a la valorización del potencial endógeno.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" dirty="0" smtClean="0">
                <a:latin typeface="Calibri" pitchFamily="34" charset="0"/>
                <a:cs typeface="Times New Roman" pitchFamily="18" charset="0"/>
              </a:rPr>
              <a:t> Ha logrado movilizar iniciativas emprendedoras en territorios rurales muy deprimidos.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i="1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s-ES" i="1" dirty="0" smtClean="0">
                <a:latin typeface="Calibri" pitchFamily="34" charset="0"/>
                <a:cs typeface="Times New Roman" pitchFamily="18" charset="0"/>
              </a:rPr>
              <a:t> Representa el máximo grado de descentralización en  el ámbito del desarrollo rural y se propone adoptarlo para el desarrollo urbano en la política de cohesión.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lang="es-ES" i="1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s-ES" i="1" dirty="0" smtClean="0">
                <a:latin typeface="Calibri" pitchFamily="34" charset="0"/>
                <a:cs typeface="Times New Roman" pitchFamily="18" charset="0"/>
              </a:rPr>
              <a:t> El Grupo de Acción Local (GAL), constituido como asociación privada, desarrolla la estrategia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i="1" dirty="0" smtClean="0">
                <a:latin typeface="Calibri" pitchFamily="34" charset="0"/>
                <a:cs typeface="Times New Roman" pitchFamily="18" charset="0"/>
              </a:rPr>
              <a:t>del territorio sobre el que opera y la aplica, aprobando los proyectos y las ayudas.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i="1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s-ES" i="1" dirty="0" smtClean="0">
                <a:latin typeface="Calibri" pitchFamily="34" charset="0"/>
                <a:cs typeface="Times New Roman" pitchFamily="18" charset="0"/>
              </a:rPr>
              <a:t>2.410 GAL en toda la UE.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3407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Método LEADER  y Grupos de Acción Local (1991) 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4403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6" cstate="print"/>
          <a:srcRect l="15424" t="13945" r="19797" b="9510"/>
          <a:stretch>
            <a:fillRect/>
          </a:stretch>
        </p:blipFill>
        <p:spPr>
          <a:xfrm>
            <a:off x="2627784" y="2060848"/>
            <a:ext cx="3816424" cy="331236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9 CuadroTexto"/>
          <p:cNvSpPr txBox="1"/>
          <p:nvPr/>
        </p:nvSpPr>
        <p:spPr>
          <a:xfrm>
            <a:off x="395536" y="1268760"/>
            <a:ext cx="8283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smtClean="0"/>
              <a:t>El éxito del método Leader llevó a reivindicar una política de desarrollo rural </a:t>
            </a:r>
          </a:p>
          <a:p>
            <a:r>
              <a:rPr lang="es-ES" sz="2000" i="1" dirty="0" smtClean="0"/>
              <a:t>europea totalmente descentralizada y con enfoque </a:t>
            </a:r>
            <a:r>
              <a:rPr lang="es-ES" sz="2000" i="1" dirty="0" err="1" smtClean="0"/>
              <a:t>Bottom</a:t>
            </a:r>
            <a:r>
              <a:rPr lang="es-ES" sz="2000" i="1" dirty="0" smtClean="0"/>
              <a:t>-up.  </a:t>
            </a:r>
            <a:endParaRPr lang="es-ES" sz="20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51520" y="566124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smtClean="0"/>
              <a:t>….No prosperó.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3891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23986" t="57048" r="25926" b="11674"/>
          <a:stretch>
            <a:fillRect/>
          </a:stretch>
        </p:blipFill>
        <p:spPr bwMode="auto">
          <a:xfrm>
            <a:off x="3347864" y="3717032"/>
            <a:ext cx="57961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51520" y="1124744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smtClean="0"/>
              <a:t>La aplicación del método Leader es obligatoria en los Programas de Desarrollo</a:t>
            </a:r>
          </a:p>
          <a:p>
            <a:r>
              <a:rPr lang="es-ES" sz="2000" i="1" dirty="0" smtClean="0"/>
              <a:t> Rural 2007-13 (lo seguirá siendo en los de 2014-20)  pero se aplica con distinta intensidad en los Estados.</a:t>
            </a:r>
            <a:endParaRPr lang="es-ES" sz="20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0" y="602128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/>
              <a:t>Fuente: Rural </a:t>
            </a:r>
            <a:r>
              <a:rPr lang="es-ES" sz="1400" i="1" dirty="0" err="1" smtClean="0"/>
              <a:t>Development</a:t>
            </a:r>
            <a:r>
              <a:rPr lang="es-ES" sz="1400" i="1" dirty="0" smtClean="0"/>
              <a:t> in </a:t>
            </a:r>
            <a:r>
              <a:rPr lang="es-ES" sz="1400" i="1" dirty="0" err="1" smtClean="0"/>
              <a:t>the</a:t>
            </a:r>
            <a:r>
              <a:rPr lang="es-ES" sz="1400" i="1" dirty="0" smtClean="0"/>
              <a:t> EU. </a:t>
            </a:r>
            <a:r>
              <a:rPr lang="es-ES" sz="1400" i="1" dirty="0" err="1" smtClean="0"/>
              <a:t>Statistical</a:t>
            </a:r>
            <a:r>
              <a:rPr lang="es-ES" sz="1400" i="1" dirty="0" smtClean="0"/>
              <a:t> and </a:t>
            </a:r>
            <a:r>
              <a:rPr lang="es-ES" sz="1400" i="1" dirty="0" err="1" smtClean="0"/>
              <a:t>Economic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Information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Report</a:t>
            </a:r>
            <a:r>
              <a:rPr lang="es-ES" sz="1400" i="1" dirty="0" smtClean="0"/>
              <a:t> 2012.</a:t>
            </a:r>
          </a:p>
          <a:p>
            <a:r>
              <a:rPr lang="es-ES" sz="1400" i="1" dirty="0" smtClean="0"/>
              <a:t> </a:t>
            </a:r>
            <a:r>
              <a:rPr lang="es-ES" sz="1400" i="1" dirty="0" err="1" smtClean="0"/>
              <a:t>European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Commision</a:t>
            </a:r>
            <a:r>
              <a:rPr lang="es-ES" sz="1400" i="1" dirty="0" smtClean="0"/>
              <a:t>.</a:t>
            </a:r>
            <a:endParaRPr lang="es-ES" sz="1400" i="1" dirty="0"/>
          </a:p>
        </p:txBody>
      </p:sp>
      <p:pic>
        <p:nvPicPr>
          <p:cNvPr id="10" name="9 Imagen"/>
          <p:cNvPicPr/>
          <p:nvPr/>
        </p:nvPicPr>
        <p:blipFill>
          <a:blip r:embed="rId7" cstate="print"/>
          <a:srcRect l="23633" t="20264" r="25220" b="13216"/>
          <a:stretch>
            <a:fillRect/>
          </a:stretch>
        </p:blipFill>
        <p:spPr bwMode="auto">
          <a:xfrm>
            <a:off x="0" y="2276872"/>
            <a:ext cx="3467844" cy="377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5427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CuadroTexto"/>
          <p:cNvSpPr txBox="1"/>
          <p:nvPr/>
        </p:nvSpPr>
        <p:spPr>
          <a:xfrm>
            <a:off x="388526" y="1916832"/>
            <a:ext cx="881600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smtClean="0">
                <a:solidFill>
                  <a:srgbClr val="C00000"/>
                </a:solidFill>
              </a:rPr>
              <a:t>2.- El desarrollo  orientado a la equidad exige combinar distintos enfoques </a:t>
            </a:r>
          </a:p>
          <a:p>
            <a:r>
              <a:rPr lang="es-ES" sz="2000" i="1" dirty="0" smtClean="0">
                <a:solidFill>
                  <a:srgbClr val="C00000"/>
                </a:solidFill>
              </a:rPr>
              <a:t>(</a:t>
            </a:r>
            <a:r>
              <a:rPr lang="es-ES" sz="2000" i="1" dirty="0" err="1" smtClean="0">
                <a:solidFill>
                  <a:srgbClr val="C00000"/>
                </a:solidFill>
              </a:rPr>
              <a:t>Bottom</a:t>
            </a:r>
            <a:r>
              <a:rPr lang="es-ES" sz="2000" i="1" dirty="0" smtClean="0">
                <a:solidFill>
                  <a:srgbClr val="C00000"/>
                </a:solidFill>
              </a:rPr>
              <a:t>-up/Top-</a:t>
            </a:r>
            <a:r>
              <a:rPr lang="es-ES" sz="2000" i="1" dirty="0" err="1" smtClean="0">
                <a:solidFill>
                  <a:srgbClr val="C00000"/>
                </a:solidFill>
              </a:rPr>
              <a:t>down</a:t>
            </a:r>
            <a:r>
              <a:rPr lang="es-ES" sz="2000" i="1" dirty="0" smtClean="0">
                <a:solidFill>
                  <a:srgbClr val="C00000"/>
                </a:solidFill>
              </a:rPr>
              <a:t>) y diferentes niveles de descentralización.</a:t>
            </a:r>
          </a:p>
          <a:p>
            <a:endParaRPr lang="es-ES" sz="2000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s-ES" sz="2000" i="1" dirty="0" smtClean="0"/>
              <a:t> La valorización de los recursos endógenos suele exigir recursos y mercados </a:t>
            </a:r>
          </a:p>
          <a:p>
            <a:r>
              <a:rPr lang="es-ES" sz="2000" i="1" dirty="0" smtClean="0"/>
              <a:t>externos.</a:t>
            </a:r>
          </a:p>
          <a:p>
            <a:endParaRPr lang="es-ES" sz="2000" i="1" dirty="0" smtClean="0"/>
          </a:p>
          <a:p>
            <a:pPr>
              <a:buFont typeface="Wingdings" pitchFamily="2" charset="2"/>
              <a:buChar char="q"/>
            </a:pPr>
            <a:r>
              <a:rPr lang="es-ES" sz="2000" i="1" dirty="0" smtClean="0"/>
              <a:t> No cabe prescindir de las oportunidades que ofrece la globalización.</a:t>
            </a:r>
          </a:p>
          <a:p>
            <a:pPr>
              <a:buFont typeface="Wingdings" pitchFamily="2" charset="2"/>
              <a:buChar char="q"/>
            </a:pPr>
            <a:endParaRPr lang="es-ES" sz="2000" i="1" dirty="0" smtClean="0"/>
          </a:p>
          <a:p>
            <a:pPr>
              <a:buFont typeface="Wingdings" pitchFamily="2" charset="2"/>
              <a:buChar char="q"/>
            </a:pPr>
            <a:r>
              <a:rPr lang="es-ES" sz="2000" i="1" dirty="0" smtClean="0"/>
              <a:t> Las infraestructuras y servicios de ámbito regional, nacional o supranacional no </a:t>
            </a:r>
          </a:p>
          <a:p>
            <a:r>
              <a:rPr lang="es-ES" sz="2000" i="1" dirty="0" smtClean="0"/>
              <a:t>pueden planificarse ni abordarse con enfoque local.</a:t>
            </a:r>
          </a:p>
          <a:p>
            <a:endParaRPr lang="es-ES" sz="2000" i="1" dirty="0" smtClean="0"/>
          </a:p>
          <a:p>
            <a:pPr>
              <a:buFont typeface="Wingdings" pitchFamily="2" charset="2"/>
              <a:buChar char="q"/>
            </a:pPr>
            <a:r>
              <a:rPr lang="es-ES" sz="2000" i="1" dirty="0" smtClean="0"/>
              <a:t> La planificación del desarrollo en la UE es el resultado de una combinación de </a:t>
            </a:r>
          </a:p>
          <a:p>
            <a:r>
              <a:rPr lang="es-ES" sz="2000" i="1" dirty="0" smtClean="0"/>
              <a:t>programas locales, regionales, nacionales y transnacionales.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55298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4103440" y="2708920"/>
          <a:ext cx="5040560" cy="3760220"/>
        </p:xfrm>
        <a:graphic>
          <a:graphicData uri="http://schemas.openxmlformats.org/presentationml/2006/ole">
            <p:oleObj spid="_x0000_s55299" name="Diapositiva" r:id="rId6" imgW="4570530" imgH="3427618" progId="PowerPoint.Slide.12">
              <p:embed/>
            </p:oleObj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0" y="3356992"/>
          <a:ext cx="4002088" cy="2987675"/>
        </p:xfrm>
        <a:graphic>
          <a:graphicData uri="http://schemas.openxmlformats.org/presentationml/2006/ole">
            <p:oleObj spid="_x0000_s55300" name="Diapositiva" r:id="rId7" imgW="4085717" imgH="3066323" progId="PowerPoint.Slide.12">
              <p:embed/>
            </p:oleObj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0" y="15567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 smtClean="0"/>
              <a:t>La cohesión exige asignar más fondos donde hay más carencias, no </a:t>
            </a:r>
          </a:p>
          <a:p>
            <a:r>
              <a:rPr lang="es-ES" sz="2400" i="1" dirty="0" smtClean="0"/>
              <a:t>donde hay más votos. </a:t>
            </a:r>
            <a:endParaRPr lang="es-ES" sz="24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19458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KG000306\AppData\Local\Microsoft\Windows\Temporary Internet Files\Content.Outlook\VYFFQDOM\ESPAÑA2014-2020PorcentajesReliev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" b="46"/>
          <a:stretch/>
        </p:blipFill>
        <p:spPr bwMode="auto">
          <a:xfrm>
            <a:off x="179512" y="2679559"/>
            <a:ext cx="5328592" cy="384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0" y="2204864"/>
            <a:ext cx="65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TASAS DE COFINANCIACIÓN  PREVISIBLES EN ESPAÑA ETAPA 2014-20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1268760"/>
            <a:ext cx="7769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 smtClean="0"/>
              <a:t>La cohesión exige dar más facilidades a los territorios menos </a:t>
            </a:r>
          </a:p>
          <a:p>
            <a:r>
              <a:rPr lang="es-ES" sz="2400" i="1" dirty="0" smtClean="0"/>
              <a:t>desarrollados…...pero el sistema de la UE no es perfecto. </a:t>
            </a:r>
            <a:endParaRPr lang="es-ES" sz="24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1843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0" y="2132856"/>
          <a:ext cx="4788024" cy="3573598"/>
        </p:xfrm>
        <a:graphic>
          <a:graphicData uri="http://schemas.openxmlformats.org/presentationml/2006/ole">
            <p:oleObj spid="_x0000_s18435" name="Diapositiva" r:id="rId6" imgW="4570530" imgH="3427618" progId="PowerPoint.Slide.12">
              <p:embed/>
            </p:oleObj>
          </a:graphicData>
        </a:graphic>
      </p:graphicFrame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5004048" y="2420888"/>
          <a:ext cx="3955626" cy="2952328"/>
        </p:xfrm>
        <a:graphic>
          <a:graphicData uri="http://schemas.openxmlformats.org/presentationml/2006/ole">
            <p:oleObj spid="_x0000_s18437" name="Diapositiva" r:id="rId7" imgW="4570530" imgH="3427618" progId="PowerPoint.Slide.12">
              <p:embed/>
            </p:oleObj>
          </a:graphicData>
        </a:graphic>
      </p:graphicFrame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323528" y="1268760"/>
            <a:ext cx="8511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 smtClean="0"/>
              <a:t>La cohesión exige priorizar las inversiones atendiendo a criterios </a:t>
            </a:r>
          </a:p>
          <a:p>
            <a:r>
              <a:rPr lang="es-ES" sz="2400" i="1" dirty="0"/>
              <a:t>e</a:t>
            </a:r>
            <a:r>
              <a:rPr lang="es-ES" sz="2400" i="1" dirty="0" smtClean="0"/>
              <a:t>stratégicos y no de “reparto de presupuestos y subvenciones”. </a:t>
            </a:r>
            <a:endParaRPr lang="es-ES" sz="24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79512" y="5805264"/>
            <a:ext cx="8936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NOTA: El Tribunal de Cuentas Europeo se muestra muy crítico con el valor añadido de muchas</a:t>
            </a:r>
          </a:p>
          <a:p>
            <a:r>
              <a:rPr lang="es-ES" i="1" dirty="0" smtClean="0"/>
              <a:t>de las actuaciones abordadas con los programas 2007-13 por considerar poco exigentes los</a:t>
            </a:r>
          </a:p>
          <a:p>
            <a:r>
              <a:rPr lang="es-ES" i="1" dirty="0" smtClean="0"/>
              <a:t>objetivos y, sobre todo, los criterios de selección de los proyectos.</a:t>
            </a:r>
            <a:endParaRPr lang="es-ES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3277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139952" y="1988840"/>
          <a:ext cx="4825230" cy="3070670"/>
        </p:xfrm>
        <a:graphic>
          <a:graphicData uri="http://schemas.openxmlformats.org/drawingml/2006/table">
            <a:tbl>
              <a:tblPr/>
              <a:tblGrid>
                <a:gridCol w="936104"/>
                <a:gridCol w="936104"/>
                <a:gridCol w="648072"/>
                <a:gridCol w="857895"/>
                <a:gridCol w="713678"/>
                <a:gridCol w="733377"/>
              </a:tblGrid>
              <a:tr h="250323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44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800" dirty="0"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Gasto Público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(todo el PDR)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Inversión Total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(todo el PDR)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Efecto </a:t>
                      </a:r>
                      <a:r>
                        <a:rPr lang="es-ES" sz="1200" b="1" dirty="0" err="1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multiplic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563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i="1" dirty="0" smtClean="0">
                          <a:latin typeface="Calibri"/>
                          <a:ea typeface="Calibri"/>
                          <a:cs typeface="Times New Roman"/>
                        </a:rPr>
                        <a:t>Nivel de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i="1" dirty="0" smtClean="0">
                          <a:latin typeface="Calibri"/>
                          <a:ea typeface="Calibri"/>
                          <a:cs typeface="Times New Roman"/>
                        </a:rPr>
                        <a:t>desarrollo</a:t>
                      </a:r>
                      <a:endParaRPr lang="es-ES" sz="12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Millon</a:t>
                      </a:r>
                      <a:endParaRPr lang="es-ES" sz="14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€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Millon</a:t>
                      </a:r>
                      <a:endParaRPr lang="es-ES" sz="1400" b="1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€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55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i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Bajo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225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62,56%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431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56,50%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191,5%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latin typeface="Calibri"/>
                          <a:ea typeface="Calibri"/>
                          <a:cs typeface="Times New Roman"/>
                        </a:rPr>
                        <a:t>Alto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135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37,44%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331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43,50%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246,4%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359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100,0%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762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100,0%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1400" b="1" dirty="0" smtClean="0">
                          <a:latin typeface="Calibri"/>
                        </a:rPr>
                        <a:t>212,3%</a:t>
                      </a:r>
                      <a:endParaRPr lang="es-ES" sz="1400" b="1" dirty="0"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8840"/>
            <a:ext cx="36004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179512" y="6381328"/>
            <a:ext cx="64772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 i="1" dirty="0"/>
              <a:t>Fuente: </a:t>
            </a:r>
            <a:r>
              <a:rPr lang="es-ES" sz="1400" b="1" i="1" dirty="0" smtClean="0"/>
              <a:t> Evaluación Intermedia del PDR de Aragón 2007-13. QUASAR </a:t>
            </a:r>
            <a:r>
              <a:rPr lang="es-ES" sz="1400" b="1" i="1" dirty="0"/>
              <a:t>CONSULTORES 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23528" y="1196752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 smtClean="0"/>
              <a:t>La cohesión no suele permitir la maximización de la eficiencia económico-financiera.</a:t>
            </a:r>
            <a:endParaRPr lang="es-ES" sz="2400" i="1" dirty="0"/>
          </a:p>
        </p:txBody>
      </p:sp>
      <p:pic>
        <p:nvPicPr>
          <p:cNvPr id="11" name="10 Imagen" descr="Locator_map_of_Aragon[1]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060848"/>
            <a:ext cx="1619672" cy="1008112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40962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0" y="1268760"/>
            <a:ext cx="9242980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  <a:p>
            <a:r>
              <a:rPr lang="es-ES" sz="2000" i="1" dirty="0" smtClean="0">
                <a:solidFill>
                  <a:srgbClr val="C00000"/>
                </a:solidFill>
              </a:rPr>
              <a:t>3.- La planificación orientada a la cohesión exige sólidos fundamentos técnicos, que no </a:t>
            </a:r>
          </a:p>
          <a:p>
            <a:r>
              <a:rPr lang="es-ES" sz="2000" i="1" dirty="0" smtClean="0">
                <a:solidFill>
                  <a:srgbClr val="C00000"/>
                </a:solidFill>
              </a:rPr>
              <a:t>son suficientes para tomar todas las decisiones necesarias si no se cuenta con la </a:t>
            </a:r>
            <a:r>
              <a:rPr lang="es-ES" sz="2000" i="1" dirty="0" err="1" smtClean="0">
                <a:solidFill>
                  <a:srgbClr val="C00000"/>
                </a:solidFill>
              </a:rPr>
              <a:t>partici</a:t>
            </a:r>
            <a:r>
              <a:rPr lang="es-ES" sz="2000" i="1" dirty="0" smtClean="0">
                <a:solidFill>
                  <a:srgbClr val="C00000"/>
                </a:solidFill>
              </a:rPr>
              <a:t>-</a:t>
            </a:r>
          </a:p>
          <a:p>
            <a:r>
              <a:rPr lang="es-ES" sz="2000" i="1" dirty="0" smtClean="0">
                <a:solidFill>
                  <a:srgbClr val="C00000"/>
                </a:solidFill>
              </a:rPr>
              <a:t>pación más amplia posible (“principio de asociación”  de la UE). </a:t>
            </a:r>
          </a:p>
          <a:p>
            <a:endParaRPr lang="es-ES" sz="2000" i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s-ES" i="1" dirty="0" smtClean="0"/>
              <a:t> Diversas evaluaciones hacen hincapié en el valor añadido de la participación amplia y el </a:t>
            </a:r>
          </a:p>
          <a:p>
            <a:r>
              <a:rPr lang="es-ES" i="1" dirty="0" smtClean="0"/>
              <a:t>Parlamento Europeo, el Comité de las Regiones así como el Comité Económico y Social Europeo lo</a:t>
            </a:r>
          </a:p>
          <a:p>
            <a:r>
              <a:rPr lang="es-ES" i="1" dirty="0" smtClean="0"/>
              <a:t>reclaman.</a:t>
            </a:r>
          </a:p>
          <a:p>
            <a:endParaRPr lang="es-ES" dirty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El “principio de asociación” supone la estrecha colaboración entre las autoridades públicas </a:t>
            </a:r>
          </a:p>
          <a:p>
            <a:r>
              <a:rPr lang="es-ES" dirty="0" smtClean="0"/>
              <a:t>de los Estados miembro y de éstas con los sectores privado y terciario.</a:t>
            </a:r>
          </a:p>
          <a:p>
            <a:endParaRPr lang="es-ES" dirty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La “asociación” está en estrecha conexión con la </a:t>
            </a:r>
            <a:r>
              <a:rPr lang="es-ES" b="1" dirty="0" smtClean="0"/>
              <a:t>gobernanza multinivel </a:t>
            </a:r>
            <a:r>
              <a:rPr lang="es-ES" dirty="0" smtClean="0"/>
              <a:t>y los principios de </a:t>
            </a:r>
          </a:p>
          <a:p>
            <a:r>
              <a:rPr lang="es-ES" b="1" dirty="0" smtClean="0"/>
              <a:t>subsidiariedad, descentralización y proporcionalidad.</a:t>
            </a:r>
          </a:p>
          <a:p>
            <a:endParaRPr lang="es-ES" dirty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La gobernanza multinivel hace frente a la descoordinación, insuficiencia de información, </a:t>
            </a:r>
          </a:p>
          <a:p>
            <a:r>
              <a:rPr lang="es-ES" dirty="0" smtClean="0"/>
              <a:t>falta de recursos, fragmentación administrativa y política y otras limitaciones relacionadas con   </a:t>
            </a:r>
          </a:p>
          <a:p>
            <a:r>
              <a:rPr lang="es-ES" dirty="0" smtClean="0"/>
              <a:t>la </a:t>
            </a:r>
            <a:r>
              <a:rPr lang="es-ES" b="1" dirty="0" smtClean="0"/>
              <a:t>invisibilidad institucional (*)</a:t>
            </a:r>
            <a:r>
              <a:rPr lang="es-ES" dirty="0" smtClean="0"/>
              <a:t>.</a:t>
            </a:r>
          </a:p>
          <a:p>
            <a:r>
              <a:rPr lang="es-ES" sz="1400" i="1" dirty="0" smtClean="0"/>
              <a:t>(*) Instituciones entendidas como conjunto de restricciones e incentivos que se derivan de las </a:t>
            </a:r>
          </a:p>
          <a:p>
            <a:r>
              <a:rPr lang="es-ES" sz="1400" i="1" dirty="0" smtClean="0"/>
              <a:t>reglas formales (jurídicas, económicas o políticas) o informales (cultura, costumbres, moral, </a:t>
            </a:r>
          </a:p>
          <a:p>
            <a:r>
              <a:rPr lang="es-ES" sz="1400" i="1" dirty="0" smtClean="0"/>
              <a:t>religión, etc.) que rigen la vida colectiva (North, 1994). </a:t>
            </a:r>
            <a:endParaRPr lang="es-ES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1026" name="Fotografía de Photo Editor" r:id="rId4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File:EU27-2007 globe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996952"/>
            <a:ext cx="3240360" cy="324036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0" y="1772816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La Unión Europea es una </a:t>
            </a:r>
            <a:r>
              <a:rPr lang="es-ES" b="1" i="1" dirty="0" smtClean="0"/>
              <a:t>comunidad política </a:t>
            </a:r>
            <a:r>
              <a:rPr lang="es-ES" i="1" dirty="0" smtClean="0"/>
              <a:t>de derecho internacional, fuertemente estructurada e institucionalizada, pero todavía en construcción. En estos momentos se rige por el Tratado de Lisboa de 2007, que entró en vigor el 1-12-2009.</a:t>
            </a:r>
            <a:endParaRPr lang="es-ES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067944" y="3429000"/>
            <a:ext cx="471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C00000"/>
                </a:solidFill>
              </a:rPr>
              <a:t>La nueva programación estratégica 2014-20 de la UE descansa sobre lecciones aprendidas en el diseño y aplicación de sus propias políticas de cohesión y de desarrollo rural.</a:t>
            </a:r>
            <a:endParaRPr lang="es-ES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41986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0" y="94869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r>
              <a:rPr lang="es-ES" sz="2000" i="1" dirty="0" smtClean="0">
                <a:solidFill>
                  <a:srgbClr val="C00000"/>
                </a:solidFill>
              </a:rPr>
              <a:t>4.- Sin la capacitación ni información adecuada, la participación de los agentes no es representativa ni eficaz. Por tanto la CREACIÓN Y MEJORA CONTINUA DE CAPACIDAD es esencial.</a:t>
            </a:r>
            <a:endParaRPr lang="es-ES" sz="2000" dirty="0" smtClean="0"/>
          </a:p>
          <a:p>
            <a:pPr>
              <a:buFont typeface="Wingdings" pitchFamily="2" charset="2"/>
              <a:buChar char="q"/>
            </a:pPr>
            <a:endParaRPr lang="es-ES" dirty="0" smtClean="0"/>
          </a:p>
          <a:p>
            <a:pPr>
              <a:buFont typeface="Wingdings" pitchFamily="2" charset="2"/>
              <a:buChar char="q"/>
            </a:pPr>
            <a:r>
              <a:rPr lang="es-ES" dirty="0"/>
              <a:t> </a:t>
            </a:r>
            <a:r>
              <a:rPr lang="es-ES" dirty="0" smtClean="0"/>
              <a:t>La experiencia demuestra que existen grandes diferencias entre los Estados  miembro en relación con la aplicación del principio de asociación, dependiendo de la estructura institucional y cultura política.</a:t>
            </a:r>
          </a:p>
          <a:p>
            <a:pPr>
              <a:buFont typeface="Wingdings" pitchFamily="2" charset="2"/>
              <a:buChar char="q"/>
            </a:pPr>
            <a:endParaRPr lang="es-ES" dirty="0" smtClean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La eficacia de la “asociación” también depende de la capacidad técnica de los socios</a:t>
            </a:r>
          </a:p>
          <a:p>
            <a:r>
              <a:rPr lang="es-ES" dirty="0" smtClean="0"/>
              <a:t>para realizar contribuciones relevantes, lo que plantea la cuestión de la CREACIÓN DE </a:t>
            </a:r>
          </a:p>
          <a:p>
            <a:r>
              <a:rPr lang="es-ES" dirty="0" smtClean="0"/>
              <a:t>CAPACIDAD.</a:t>
            </a:r>
            <a:endParaRPr lang="es-ES" dirty="0"/>
          </a:p>
          <a:p>
            <a:pPr lvl="1">
              <a:buFont typeface="Wingdings" pitchFamily="2" charset="2"/>
              <a:buChar char="q"/>
            </a:pPr>
            <a:r>
              <a:rPr lang="es-ES" dirty="0" smtClean="0"/>
              <a:t> Algunas partes interesadas consideran difícil trabajar en una asociación ya que no</a:t>
            </a:r>
          </a:p>
          <a:p>
            <a:r>
              <a:rPr lang="es-ES" dirty="0" smtClean="0"/>
              <a:t>         disponen de los conocimientos o recursos necesarios .  </a:t>
            </a:r>
          </a:p>
          <a:p>
            <a:pPr>
              <a:buFont typeface="Wingdings" pitchFamily="2" charset="2"/>
              <a:buChar char="q"/>
            </a:pPr>
            <a:endParaRPr lang="es-ES" dirty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Para que la asociación sea representativa y eficaz, puede resultar necesario un APOYO PARA LA CREACIÓN DE CAPACIDAD (talleres, sesiones formativas, etc.)  sobre todo para garantizar la capacitación de los socios con recursos humanos más limitados.</a:t>
            </a:r>
          </a:p>
          <a:p>
            <a:pPr lvl="1">
              <a:buFont typeface="Wingdings" pitchFamily="2" charset="2"/>
              <a:buChar char="q"/>
            </a:pPr>
            <a:r>
              <a:rPr lang="es-ES" dirty="0" smtClean="0"/>
              <a:t> Para REFORZAR LA COHESIÓN SOCIAL 2014-20 se plantea fortalecer y fomentar la </a:t>
            </a:r>
          </a:p>
          <a:p>
            <a:pPr lvl="1"/>
            <a:r>
              <a:rPr lang="es-ES" dirty="0" smtClean="0"/>
              <a:t>participación activa de agentes sociales y ONG en las inversiones del FSE, destinando </a:t>
            </a:r>
          </a:p>
          <a:p>
            <a:pPr lvl="1"/>
            <a:r>
              <a:rPr lang="es-ES" dirty="0" smtClean="0"/>
              <a:t>recursos de dicho fondo para crear y mejorar capacidades en las zonas</a:t>
            </a:r>
          </a:p>
          <a:p>
            <a:r>
              <a:rPr lang="es-ES" dirty="0" smtClean="0"/>
              <a:t>         menos desarrolladas.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3789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5" cstate="print"/>
          <a:srcRect l="11462" t="18451" r="10961" b="7061"/>
          <a:stretch>
            <a:fillRect/>
          </a:stretch>
        </p:blipFill>
        <p:spPr bwMode="auto">
          <a:xfrm>
            <a:off x="0" y="3429000"/>
            <a:ext cx="32038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6" cstate="print"/>
          <a:srcRect l="24273" t="19362" r="25238" b="17768"/>
          <a:stretch>
            <a:fillRect/>
          </a:stretch>
        </p:blipFill>
        <p:spPr bwMode="auto">
          <a:xfrm>
            <a:off x="0" y="1340768"/>
            <a:ext cx="2728217" cy="212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7" cstate="print"/>
          <a:srcRect l="19291" t="18223" r="21636" b="32946"/>
          <a:stretch>
            <a:fillRect/>
          </a:stretch>
        </p:blipFill>
        <p:spPr bwMode="auto">
          <a:xfrm>
            <a:off x="0" y="5210787"/>
            <a:ext cx="3185192" cy="164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3113584" y="5517232"/>
            <a:ext cx="60304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/>
              <a:t>El </a:t>
            </a:r>
            <a:r>
              <a:rPr lang="es-ES" sz="1400" dirty="0"/>
              <a:t>PO FSE para Inglaterra cuenta con un subcomité de evaluación dentro del Comité de Seguimiento que analiza la estrategia de evaluación del PO y participa activamente en todas las etapas de evaluación de los proyectos</a:t>
            </a:r>
            <a:r>
              <a:rPr lang="es-ES" dirty="0" smtClean="0"/>
              <a:t>.</a:t>
            </a:r>
          </a:p>
          <a:p>
            <a:r>
              <a:rPr lang="es-ES" sz="900" u="sng" dirty="0" smtClean="0">
                <a:hlinkClick r:id="rId8"/>
              </a:rPr>
              <a:t>http://www.dwp.gov.uk/esf/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2699792" y="2492896"/>
            <a:ext cx="6444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En Suecia, las 7 Asociaciones de Fondos Estructurales </a:t>
            </a:r>
            <a:r>
              <a:rPr lang="es-ES" sz="1400" dirty="0" smtClean="0"/>
              <a:t>a </a:t>
            </a:r>
            <a:r>
              <a:rPr lang="es-ES" sz="1400" dirty="0"/>
              <a:t>nivel Regional se componen de políticos (mayoría) y una amplia representación sectorial. Son responsables del establecimiento de prioridades en la selección de proyectos. Se basan en el consenso y crean sinergias entre los distintos fondos.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276688" y="3933056"/>
            <a:ext cx="586731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En </a:t>
            </a:r>
            <a:r>
              <a:rPr lang="es-ES" sz="1400" dirty="0" err="1" smtClean="0"/>
              <a:t>Mecklemburg-Vorpommern</a:t>
            </a:r>
            <a:r>
              <a:rPr lang="es-ES" sz="1400" dirty="0" smtClean="0"/>
              <a:t> (Alemania) el Comité de Seguimiento es </a:t>
            </a:r>
          </a:p>
          <a:p>
            <a:r>
              <a:rPr lang="es-ES" sz="1400" dirty="0" smtClean="0"/>
              <a:t>un foro para la configuración general de políticas de desarrollo regional y </a:t>
            </a:r>
          </a:p>
          <a:p>
            <a:r>
              <a:rPr lang="es-ES" sz="1400" dirty="0" smtClean="0"/>
              <a:t>decide sobre criterios de selección de proyectos. Se reúne 5 ó 6 veces al año.</a:t>
            </a:r>
          </a:p>
          <a:p>
            <a:r>
              <a:rPr lang="es-ES" sz="900" u="sng" dirty="0">
                <a:hlinkClick r:id="rId9"/>
              </a:rPr>
              <a:t>https://webgate.ec.europa.eu/myenrd/app_templates/filedownload.cfm?id=171C9204-0D84-D24C-85E5-9B2C89A8948B</a:t>
            </a:r>
            <a:endParaRPr lang="es-ES" sz="900" dirty="0"/>
          </a:p>
          <a:p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0" y="980728"/>
            <a:ext cx="826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LOS COMITÉS DE SEGUIMIENTO INSTITUCIONALIZAN LA PARTICIPACIÓN DESDE 1990.</a:t>
            </a:r>
            <a:endParaRPr lang="es-ES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771800" y="1340768"/>
            <a:ext cx="63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smtClean="0"/>
              <a:t>Cada programa cofinanciado cuenta obligatoriamente con un CS. Sus miembros son designados por la Autoridad de Gestión. Tiene carácter consultivo. Cuenta con sus propias normas y suele basarse en el consenso.  </a:t>
            </a:r>
            <a:endParaRPr lang="es-ES" sz="16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4301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" y="1268760"/>
            <a:ext cx="912955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CONTRATO DE ASOCIACIÓN  Y CÓDIGO DE CONDUCTA EUROPEO </a:t>
            </a:r>
          </a:p>
          <a:p>
            <a:pPr algn="ctr"/>
            <a:r>
              <a:rPr lang="es-ES" b="1" dirty="0" smtClean="0"/>
              <a:t>SOBRE LA ASOCIACIÓN (2014-20)</a:t>
            </a:r>
          </a:p>
          <a:p>
            <a:r>
              <a:rPr lang="es-ES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Para cada programa, cada Estado miembro está obligado a organizar una “asociación” en la </a:t>
            </a:r>
          </a:p>
          <a:p>
            <a:r>
              <a:rPr lang="es-ES" dirty="0" smtClean="0"/>
              <a:t>que estén presentes </a:t>
            </a:r>
            <a:r>
              <a:rPr lang="es-ES" i="1" dirty="0" smtClean="0"/>
              <a:t>las autoridades públicas competentes, los interlocutores económicos y </a:t>
            </a:r>
          </a:p>
          <a:p>
            <a:r>
              <a:rPr lang="es-ES" i="1" dirty="0" smtClean="0"/>
              <a:t>sociales y las entidades que representan a la sociedad civil</a:t>
            </a:r>
            <a:r>
              <a:rPr lang="es-ES" dirty="0" smtClean="0"/>
              <a:t>, incluyendo los interlocutores</a:t>
            </a:r>
          </a:p>
          <a:p>
            <a:r>
              <a:rPr lang="es-ES" dirty="0" smtClean="0"/>
              <a:t>medioambientales y los organismos encargados de promover la igualdad y la no discriminación.</a:t>
            </a:r>
          </a:p>
          <a:p>
            <a:endParaRPr lang="es-ES" dirty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Los socios deben participar en la preparación de los CONTRATOS DE ASOCIACIÓN, a </a:t>
            </a:r>
          </a:p>
          <a:p>
            <a:r>
              <a:rPr lang="es-ES" dirty="0" smtClean="0"/>
              <a:t>suscribir entre la Comisión Europea y los Estados miembro, así como en la preparación, eje-</a:t>
            </a:r>
          </a:p>
          <a:p>
            <a:r>
              <a:rPr lang="es-ES" dirty="0" err="1"/>
              <a:t>c</a:t>
            </a:r>
            <a:r>
              <a:rPr lang="es-ES" dirty="0" err="1" smtClean="0"/>
              <a:t>ución</a:t>
            </a:r>
            <a:r>
              <a:rPr lang="es-ES" dirty="0" smtClean="0"/>
              <a:t>, seguimiento y evaluación de los programas, participando activamente en los Comités</a:t>
            </a:r>
          </a:p>
          <a:p>
            <a:r>
              <a:rPr lang="es-ES" dirty="0" smtClean="0"/>
              <a:t>de Seguimiento de los programas. Los socios deben ser conscientes sobre la confidencialidad y</a:t>
            </a:r>
          </a:p>
          <a:p>
            <a:r>
              <a:rPr lang="es-ES" dirty="0" smtClean="0"/>
              <a:t>conflicto de intereses a que hubiera lugar en relación con su participación, particularmente en</a:t>
            </a:r>
          </a:p>
          <a:p>
            <a:r>
              <a:rPr lang="es-ES" dirty="0" smtClean="0"/>
              <a:t>relación con la selección de proyectos. </a:t>
            </a:r>
          </a:p>
          <a:p>
            <a:endParaRPr lang="es-ES" dirty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El CÓDIGO DE CONDUCTA EUROPEO SOBRE LA ASOCIACIÓN, establecerá los requisitos </a:t>
            </a:r>
            <a:r>
              <a:rPr lang="es-ES" dirty="0" err="1" smtClean="0"/>
              <a:t>míni</a:t>
            </a:r>
            <a:r>
              <a:rPr lang="es-ES" dirty="0" smtClean="0"/>
              <a:t>-</a:t>
            </a:r>
          </a:p>
          <a:p>
            <a:r>
              <a:rPr lang="es-ES" dirty="0" err="1" smtClean="0"/>
              <a:t>mos</a:t>
            </a:r>
            <a:r>
              <a:rPr lang="es-ES" dirty="0" smtClean="0"/>
              <a:t> necesarios para lograr una asociación de calidad manteniendo un elevado nivel de </a:t>
            </a:r>
            <a:r>
              <a:rPr lang="es-ES" dirty="0" err="1" smtClean="0"/>
              <a:t>flexibi</a:t>
            </a:r>
            <a:r>
              <a:rPr lang="es-ES" dirty="0" smtClean="0"/>
              <a:t>-</a:t>
            </a:r>
          </a:p>
          <a:p>
            <a:r>
              <a:rPr lang="es-ES" dirty="0" err="1" smtClean="0"/>
              <a:t>lidad</a:t>
            </a:r>
            <a:r>
              <a:rPr lang="es-ES" dirty="0" smtClean="0"/>
              <a:t> frente a los Estados miembro en cuanto al modo de organizar la participación de los </a:t>
            </a:r>
          </a:p>
          <a:p>
            <a:r>
              <a:rPr lang="es-ES" dirty="0" smtClean="0"/>
              <a:t>socios.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39938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50576" y="1484784"/>
            <a:ext cx="913750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smtClean="0">
                <a:solidFill>
                  <a:srgbClr val="C00000"/>
                </a:solidFill>
              </a:rPr>
              <a:t>5.- La participación (asociación) debe traducirse en INNOVACIÓN Y DESARROLLO </a:t>
            </a:r>
          </a:p>
          <a:p>
            <a:r>
              <a:rPr lang="es-ES" sz="2000" i="1" dirty="0" smtClean="0">
                <a:solidFill>
                  <a:srgbClr val="C00000"/>
                </a:solidFill>
              </a:rPr>
              <a:t>INSTITUCIONAL, que es imprescindible para afrontar los procesos de descentralización </a:t>
            </a:r>
          </a:p>
          <a:p>
            <a:r>
              <a:rPr lang="es-ES" sz="2000" i="1" dirty="0" smtClean="0">
                <a:solidFill>
                  <a:srgbClr val="C00000"/>
                </a:solidFill>
              </a:rPr>
              <a:t>y cooperación que exige la gobernanza multinivel .</a:t>
            </a:r>
          </a:p>
          <a:p>
            <a:endParaRPr lang="es-ES" sz="2000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La estructura institucional es un factor de desarrollo y la innovación institucional </a:t>
            </a:r>
          </a:p>
          <a:p>
            <a:r>
              <a:rPr lang="es-ES" sz="2000" dirty="0" smtClean="0"/>
              <a:t>una herramienta para impulsarlo. Ambas justifican los diferentes niveles de eficacia y </a:t>
            </a:r>
          </a:p>
          <a:p>
            <a:r>
              <a:rPr lang="es-ES" sz="2000" dirty="0" smtClean="0"/>
              <a:t>eficiencia con la que responden los territorios a las acciones e impulsos aplicados.</a:t>
            </a:r>
          </a:p>
          <a:p>
            <a:endParaRPr lang="es-ES" sz="2000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La identificación de los activos en relación con el capital institucional exige  prestar </a:t>
            </a:r>
          </a:p>
          <a:p>
            <a:r>
              <a:rPr lang="es-ES" sz="2000" dirty="0" smtClean="0"/>
              <a:t>una atención muy especial a las REDES existentes, incipientes o potenciales para </a:t>
            </a:r>
          </a:p>
          <a:p>
            <a:r>
              <a:rPr lang="es-ES" sz="2000" dirty="0" smtClean="0"/>
              <a:t>conectar y relacionar los diferentes agentes públicos, privados y de la sociedad civil.</a:t>
            </a:r>
          </a:p>
          <a:p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Las redes  son esenciales para promover la acción colectiva , el intercambio </a:t>
            </a:r>
          </a:p>
          <a:p>
            <a:r>
              <a:rPr lang="es-ES" sz="2000" dirty="0" smtClean="0"/>
              <a:t>permanente de información, conocimientos y experiencias así como la creación y</a:t>
            </a:r>
          </a:p>
          <a:p>
            <a:r>
              <a:rPr lang="es-ES" sz="2000" dirty="0" smtClean="0"/>
              <a:t>mejora continua de la capacidad de los agentes del territorio.</a:t>
            </a:r>
            <a:endParaRPr lang="es-ES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765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t="18907" r="3701" b="6378"/>
          <a:stretch>
            <a:fillRect/>
          </a:stretch>
        </p:blipFill>
        <p:spPr bwMode="auto">
          <a:xfrm>
            <a:off x="395536" y="1628800"/>
            <a:ext cx="813690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395536" y="544522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7"/>
              </a:rPr>
              <a:t>http://www.inmujer.gob.es/areasTematicas/redPoliticas/home.htm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95536" y="1268760"/>
            <a:ext cx="732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INCORPORACIÓN DE LA IGUALDAD DE GÉNERO A LA POLÍTICA DE COHESIÓN.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1506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10181" t="20046" r="12384" b="6834"/>
          <a:stretch>
            <a:fillRect/>
          </a:stretch>
        </p:blipFill>
        <p:spPr bwMode="auto">
          <a:xfrm>
            <a:off x="1115616" y="1700808"/>
            <a:ext cx="69127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115616" y="1196752"/>
            <a:ext cx="585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DESARROLLO DE LA RESPONSABILIDAD SOCIAL TERRITORIAL.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6626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32244" t="40319" r="31396" b="6378"/>
          <a:stretch>
            <a:fillRect/>
          </a:stretch>
        </p:blipFill>
        <p:spPr bwMode="auto">
          <a:xfrm>
            <a:off x="323528" y="1844824"/>
            <a:ext cx="532859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323528" y="5877272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hlinkClick r:id="rId7"/>
              </a:rPr>
              <a:t>http://www.magrama.gob.es/es/calidad-y-evaluacion-ambiental/temas/red-de-autoridades-ambientales-raa-/red-europea-enea/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467544" y="1268760"/>
            <a:ext cx="834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INTEGRACIÓN DE LA POLÍTICA MEDIOAMBIENTAL Y DE DESARROLLO SOSTENIBLE EN LA</a:t>
            </a:r>
          </a:p>
          <a:p>
            <a:r>
              <a:rPr lang="es-ES" dirty="0" smtClean="0"/>
              <a:t>POLÍTICA DE COHESIÓN.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355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12743" t="17540" r="13106" b="27563"/>
          <a:stretch>
            <a:fillRect/>
          </a:stretch>
        </p:blipFill>
        <p:spPr bwMode="auto">
          <a:xfrm>
            <a:off x="899592" y="1484784"/>
            <a:ext cx="77048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899592" y="5877272"/>
            <a:ext cx="3734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hlinkClick r:id="rId7"/>
              </a:rPr>
              <a:t>http://</a:t>
            </a:r>
            <a:r>
              <a:rPr lang="es-ES" u="sng" dirty="0" smtClean="0">
                <a:hlinkClick r:id="rId7"/>
              </a:rPr>
              <a:t>www.rediniciativasurbanas.es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1124744"/>
            <a:ext cx="572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ESTRATEGIAS DE DESARROLLO LOCAL URBANO INTEGRADO.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253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15020" t="18451" r="15866" b="5467"/>
          <a:stretch>
            <a:fillRect/>
          </a:stretch>
        </p:blipFill>
        <p:spPr bwMode="auto">
          <a:xfrm>
            <a:off x="0" y="2132856"/>
            <a:ext cx="655272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0" y="162880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Red Europea de Observación del Desarrollo y la Cohesión Territorial (ESPON)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867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6" cstate="print"/>
          <a:srcRect l="20999" t="17312" r="20274" b="5467"/>
          <a:stretch>
            <a:fillRect/>
          </a:stretch>
        </p:blipFill>
        <p:spPr bwMode="auto">
          <a:xfrm>
            <a:off x="683568" y="1412776"/>
            <a:ext cx="56886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683568" y="594928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hlinkClick r:id="rId7"/>
              </a:rPr>
              <a:t>http://www.magrama.gob.es/es/desarrollo-rural/temas/red-rural-nacional/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755576" y="1052736"/>
            <a:ext cx="478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ENFOQUE SOSTENIBLE DEL DESARROLLO RURAL .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57346" name="Fotografía de Photo Editor" r:id="rId4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251520" y="1844824"/>
            <a:ext cx="8892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El presupuesto de las políticas comunitarias, </a:t>
            </a:r>
            <a:r>
              <a:rPr lang="es-ES" sz="2400" dirty="0" smtClean="0">
                <a:solidFill>
                  <a:srgbClr val="002060"/>
                </a:solidFill>
              </a:rPr>
              <a:t>que cofinancian las políticas nacionales de desarrollo, es el resultado de un complejo proceso de negociación estratégica que </a:t>
            </a:r>
            <a:r>
              <a:rPr lang="es-ES" sz="2400" b="1" dirty="0" smtClean="0">
                <a:solidFill>
                  <a:srgbClr val="002060"/>
                </a:solidFill>
              </a:rPr>
              <a:t>se traduce  en el MARCO FINANCIERO PLURIANUAL.   </a:t>
            </a:r>
          </a:p>
          <a:p>
            <a:endParaRPr lang="es-ES" b="1" dirty="0" smtClean="0">
              <a:solidFill>
                <a:srgbClr val="002060"/>
              </a:solidFill>
            </a:endParaRPr>
          </a:p>
          <a:p>
            <a:r>
              <a:rPr lang="es-ES" sz="2400" dirty="0" smtClean="0">
                <a:solidFill>
                  <a:srgbClr val="002060"/>
                </a:solidFill>
              </a:rPr>
              <a:t>El MFP 2014-20 aborda la Estrategia  Europa 2020 (crecimiento inteligente, sostenible e inclusivo):</a:t>
            </a:r>
          </a:p>
          <a:p>
            <a:endParaRPr lang="es-ES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rgbClr val="002060"/>
                </a:solidFill>
              </a:rPr>
              <a:t> Política de cohesión social, económica y territorial: 325.149 M€		</a:t>
            </a:r>
            <a:r>
              <a:rPr lang="es-ES" b="1" dirty="0" smtClean="0">
                <a:solidFill>
                  <a:srgbClr val="C00000"/>
                </a:solidFill>
              </a:rPr>
              <a:t>P. Operativos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rgbClr val="002060"/>
                </a:solidFill>
              </a:rPr>
              <a:t> Política Agrícola Común:			      373.179 M€ (*)		</a:t>
            </a:r>
            <a:r>
              <a:rPr lang="es-ES" b="1" dirty="0" err="1" smtClean="0">
                <a:solidFill>
                  <a:srgbClr val="C00000"/>
                </a:solidFill>
              </a:rPr>
              <a:t>PDR’s</a:t>
            </a:r>
            <a:r>
              <a:rPr lang="es-ES" dirty="0" smtClean="0">
                <a:solidFill>
                  <a:srgbClr val="002060"/>
                </a:solidFill>
              </a:rPr>
              <a:t>	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rgbClr val="002060"/>
                </a:solidFill>
              </a:rPr>
              <a:t> Otras políticas comunes:			      298.454 M€</a:t>
            </a:r>
          </a:p>
          <a:p>
            <a:r>
              <a:rPr lang="es-ES" b="1" i="1" dirty="0" smtClean="0">
                <a:solidFill>
                  <a:srgbClr val="002060"/>
                </a:solidFill>
              </a:rPr>
              <a:t>TOTAL PRESUPUESTO:	</a:t>
            </a:r>
            <a:r>
              <a:rPr lang="es-ES" dirty="0" smtClean="0">
                <a:solidFill>
                  <a:srgbClr val="002060"/>
                </a:solidFill>
              </a:rPr>
              <a:t>		      </a:t>
            </a:r>
            <a:r>
              <a:rPr lang="es-ES" b="1" i="1" dirty="0" smtClean="0">
                <a:solidFill>
                  <a:srgbClr val="002060"/>
                </a:solidFill>
              </a:rPr>
              <a:t>996.782 M€</a:t>
            </a:r>
          </a:p>
          <a:p>
            <a:r>
              <a:rPr lang="es-ES" i="1" dirty="0" smtClean="0">
                <a:solidFill>
                  <a:srgbClr val="002060"/>
                </a:solidFill>
              </a:rPr>
              <a:t>* Incluye 84.936 M€ para desarrollo rural.</a:t>
            </a:r>
            <a:r>
              <a:rPr lang="es-ES" dirty="0" smtClean="0"/>
              <a:t>	 </a:t>
            </a:r>
          </a:p>
          <a:p>
            <a:endParaRPr lang="es-ES" b="1" i="1" dirty="0" smtClean="0">
              <a:solidFill>
                <a:srgbClr val="002060"/>
              </a:solidFill>
            </a:endParaRPr>
          </a:p>
          <a:p>
            <a:r>
              <a:rPr lang="es-ES" b="1" i="1" dirty="0" smtClean="0">
                <a:solidFill>
                  <a:srgbClr val="002060"/>
                </a:solidFill>
              </a:rPr>
              <a:t>Supone 284 €/</a:t>
            </a:r>
            <a:r>
              <a:rPr lang="es-ES" b="1" i="1" dirty="0" err="1" smtClean="0">
                <a:solidFill>
                  <a:srgbClr val="002060"/>
                </a:solidFill>
              </a:rPr>
              <a:t>hab.año</a:t>
            </a:r>
            <a:r>
              <a:rPr lang="es-ES" b="1" i="1" dirty="0" smtClean="0">
                <a:solidFill>
                  <a:srgbClr val="002060"/>
                </a:solidFill>
              </a:rPr>
              <a:t> ó 32.924 €/km2.año</a:t>
            </a:r>
            <a:endParaRPr lang="es-ES" b="1" i="1" dirty="0">
              <a:solidFill>
                <a:srgbClr val="002060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6732240" y="4653136"/>
            <a:ext cx="7200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5602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18299" t="18451" r="18505" b="6093"/>
          <a:stretch>
            <a:fillRect/>
          </a:stretch>
        </p:blipFill>
        <p:spPr bwMode="auto">
          <a:xfrm>
            <a:off x="0" y="1673424"/>
            <a:ext cx="68407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79512" y="1268760"/>
            <a:ext cx="484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DESARROLLO RURAL CON METODOLOGÍA LEADER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4578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20002" t="17768" r="20400" b="8656"/>
          <a:stretch>
            <a:fillRect/>
          </a:stretch>
        </p:blipFill>
        <p:spPr bwMode="auto">
          <a:xfrm>
            <a:off x="251520" y="1961456"/>
            <a:ext cx="62646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51520" y="1484784"/>
            <a:ext cx="378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RED EUROPEA DE DESARROLLO RURAL</a:t>
            </a:r>
            <a:endParaRPr lang="es-E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46082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0" y="1268760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i="1" dirty="0">
              <a:solidFill>
                <a:srgbClr val="C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4869160"/>
            <a:ext cx="8612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i="1" dirty="0" smtClean="0"/>
              <a:t>……La solución no es una tecnocracia participativa.</a:t>
            </a:r>
            <a:endParaRPr lang="es-ES" sz="32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1560" y="5661248"/>
            <a:ext cx="284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Muchas gracias.</a:t>
            </a:r>
            <a:endParaRPr lang="es-ES" sz="3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0" y="2204864"/>
            <a:ext cx="92374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REFLEXIÓN FINAL.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 smtClean="0"/>
              <a:t>¿Es razonable promover políticas públicas sin política?¿Es legítimo?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 smtClean="0"/>
              <a:t>¿Es representativa una participación sin políticos?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 smtClean="0"/>
              <a:t>¿Puede avanzarse hacia la equidad sin una decidida y bien orientada </a:t>
            </a:r>
          </a:p>
          <a:p>
            <a:pPr marL="457200" indent="-457200"/>
            <a:r>
              <a:rPr lang="es-ES" sz="2400" dirty="0" smtClean="0"/>
              <a:t>	 voluntad política? ¿Sin liderazgo político?</a:t>
            </a:r>
          </a:p>
          <a:p>
            <a:endParaRPr lang="es-ES" sz="2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205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28 CuadroTexto"/>
          <p:cNvSpPr txBox="1"/>
          <p:nvPr/>
        </p:nvSpPr>
        <p:spPr>
          <a:xfrm>
            <a:off x="0" y="11247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La Política de Cohesión (1986) </a:t>
            </a:r>
            <a:r>
              <a:rPr lang="es-ES" sz="2000" i="1" dirty="0" smtClean="0"/>
              <a:t>es la principal herramienta para </a:t>
            </a:r>
            <a:r>
              <a:rPr lang="es-ES" sz="2000" b="1" i="1" dirty="0" smtClean="0"/>
              <a:t>reducir las disparidades entre las regiones</a:t>
            </a:r>
            <a:r>
              <a:rPr lang="es-ES" sz="2000" i="1" dirty="0" smtClean="0"/>
              <a:t>, que continúan siendo muy importantes. 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-1" y="1988840"/>
          <a:ext cx="6523861" cy="4869160"/>
        </p:xfrm>
        <a:graphic>
          <a:graphicData uri="http://schemas.openxmlformats.org/presentationml/2006/ole">
            <p:oleObj spid="_x0000_s2055" name="Diapositiva" r:id="rId6" imgW="4570530" imgH="3427618" progId="PowerPoint.Slide.12">
              <p:embed/>
            </p:oleObj>
          </a:graphicData>
        </a:graphic>
      </p:graphicFrame>
      <p:sp>
        <p:nvSpPr>
          <p:cNvPr id="35" name="34 CuadroTexto"/>
          <p:cNvSpPr txBox="1"/>
          <p:nvPr/>
        </p:nvSpPr>
        <p:spPr>
          <a:xfrm>
            <a:off x="6588224" y="3933056"/>
            <a:ext cx="2555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La Política Agrícola Común (1962) </a:t>
            </a:r>
          </a:p>
          <a:p>
            <a:r>
              <a:rPr lang="es-ES" sz="2000" i="1" dirty="0" smtClean="0"/>
              <a:t>contribuye al </a:t>
            </a:r>
            <a:r>
              <a:rPr lang="es-ES" sz="2000" b="1" i="1" dirty="0" smtClean="0"/>
              <a:t>equilibrio territorial </a:t>
            </a:r>
            <a:r>
              <a:rPr lang="es-ES" sz="2000" i="1" dirty="0" smtClean="0"/>
              <a:t>a través del desarrollo rural .</a:t>
            </a:r>
            <a:endParaRPr lang="es-ES" sz="20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62466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28 CuadroTexto"/>
          <p:cNvSpPr txBox="1"/>
          <p:nvPr/>
        </p:nvSpPr>
        <p:spPr>
          <a:xfrm>
            <a:off x="3419872" y="1916832"/>
            <a:ext cx="572412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dirty="0" smtClean="0"/>
              <a:t>1999: Estrategia Territorial Europea (Conferencia Informal de Ministros de </a:t>
            </a:r>
            <a:r>
              <a:rPr lang="es-ES" dirty="0" err="1" smtClean="0"/>
              <a:t>Postdam</a:t>
            </a:r>
            <a:r>
              <a:rPr lang="es-ES" dirty="0" smtClean="0"/>
              <a:t>). 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2007: Agenda Territorial Europea (Consejo Informal de Ministros de  Leipzig).</a:t>
            </a:r>
          </a:p>
          <a:p>
            <a:pPr>
              <a:buFont typeface="Wingdings" pitchFamily="2" charset="2"/>
              <a:buChar char="q"/>
            </a:pPr>
            <a:r>
              <a:rPr lang="es-ES" b="1" dirty="0" smtClean="0"/>
              <a:t>2007: Se añade la dimensión territorial a la cohesión económica y social en el Tratado de Lisboa.</a:t>
            </a:r>
            <a:endParaRPr lang="es-ES" dirty="0" smtClean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2008: Libro Verde sobra la cohesión territorial. Comunicación de la Comisión Europea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2011: Agenda Territorial de la Unión Europea 2020 –TA2020- (Consejo Informal de Ministros , en </a:t>
            </a:r>
            <a:r>
              <a:rPr lang="es-ES" dirty="0" err="1" smtClean="0"/>
              <a:t>Gödöllö</a:t>
            </a:r>
            <a:r>
              <a:rPr lang="es-ES" dirty="0" smtClean="0"/>
              <a:t>).</a:t>
            </a:r>
            <a:r>
              <a:rPr lang="es-ES" sz="2000" dirty="0" smtClean="0"/>
              <a:t> </a:t>
            </a:r>
            <a:endParaRPr lang="es-ES" sz="2000" dirty="0" smtClean="0"/>
          </a:p>
          <a:p>
            <a:pPr>
              <a:buFont typeface="Wingdings" pitchFamily="2" charset="2"/>
              <a:buChar char="q"/>
            </a:pPr>
            <a:endParaRPr lang="es-ES" sz="2000" dirty="0" smtClean="0"/>
          </a:p>
          <a:p>
            <a:r>
              <a:rPr lang="es-ES" sz="1400" dirty="0" smtClean="0"/>
              <a:t>“</a:t>
            </a:r>
            <a:r>
              <a:rPr lang="es-ES" sz="1400" dirty="0" smtClean="0"/>
              <a:t>El objetivo de la TA2020 es proporcionar orientaciones estratégicas para el desarrollo territorial, fomentando la integración territorial a todos los niveles de las distintas políticas y gobiernos para garantizar la aplicación, de acuerdo con los principios de cohesión territorial, de la Estrategia 2020”.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1" name="10 Imagen" descr="Portada de Estrategia Territorial Europe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916832"/>
            <a:ext cx="309634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0" y="1340768"/>
            <a:ext cx="9173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PROCESO DE CONSTRUCCIÓN DE LA COHESIÓN TERRITORIAL DE LA UE.</a:t>
            </a:r>
            <a:endParaRPr lang="es-ES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3379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6" cstate="print"/>
          <a:srcRect l="4344" t="23690" r="7117" b="10478"/>
          <a:stretch>
            <a:fillRect/>
          </a:stretch>
        </p:blipFill>
        <p:spPr bwMode="auto">
          <a:xfrm>
            <a:off x="4067944" y="2348880"/>
            <a:ext cx="4779469" cy="22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7" cstate="print"/>
          <a:srcRect l="4628" t="23462" r="5551" b="9795"/>
          <a:stretch>
            <a:fillRect/>
          </a:stretch>
        </p:blipFill>
        <p:spPr bwMode="auto">
          <a:xfrm>
            <a:off x="0" y="4606578"/>
            <a:ext cx="4849959" cy="225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0" y="4221088"/>
            <a:ext cx="397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Instrumentos financieros de la cohesión.</a:t>
            </a:r>
            <a:endParaRPr lang="es-ES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2348880"/>
            <a:ext cx="4097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TRATADO DE LISBOA de funcionamiento </a:t>
            </a:r>
          </a:p>
          <a:p>
            <a:r>
              <a:rPr lang="es-ES" i="1" dirty="0" smtClean="0"/>
              <a:t>de la UE (Aprobado en diciembre de 2007</a:t>
            </a:r>
          </a:p>
          <a:p>
            <a:r>
              <a:rPr lang="es-ES" i="1" dirty="0" smtClean="0"/>
              <a:t>Y entrada en vigor 1-12-2009).</a:t>
            </a:r>
            <a:endParaRPr lang="es-ES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1268760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smtClean="0">
                <a:solidFill>
                  <a:srgbClr val="C00000"/>
                </a:solidFill>
              </a:rPr>
              <a:t>1.- La planificación y gestión del desarrollo orientado a objetivos de equidad social y territorial exige un  SOPORTE JURÍDICO-POLÍTICO al más alto nivel que contemple, también, los instrumentos financieros. </a:t>
            </a:r>
            <a:endParaRPr lang="es-ES" sz="20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17410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"/>
          <p:cNvSpPr/>
          <p:nvPr/>
        </p:nvSpPr>
        <p:spPr>
          <a:xfrm>
            <a:off x="3851920" y="3212976"/>
            <a:ext cx="5004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Los </a:t>
            </a:r>
            <a:r>
              <a:rPr lang="es-ES" dirty="0"/>
              <a:t>Fondos Estructurales </a:t>
            </a:r>
            <a:r>
              <a:rPr lang="es-ES" dirty="0" smtClean="0"/>
              <a:t>(FEDER, FSE y Fondo de Cohesión) intervienen </a:t>
            </a:r>
            <a:r>
              <a:rPr lang="es-ES" dirty="0"/>
              <a:t>simultáneamente en las zonas rurales y </a:t>
            </a:r>
            <a:r>
              <a:rPr lang="es-ES" dirty="0" smtClean="0"/>
              <a:t>urbanas por lo que resulta </a:t>
            </a:r>
            <a:r>
              <a:rPr lang="es-ES" dirty="0"/>
              <a:t>difícil determinar con precisión </a:t>
            </a:r>
            <a:r>
              <a:rPr lang="es-ES" dirty="0" smtClean="0"/>
              <a:t>su contribución </a:t>
            </a:r>
            <a:r>
              <a:rPr lang="es-ES" dirty="0"/>
              <a:t>al desarrollo </a:t>
            </a:r>
            <a:r>
              <a:rPr lang="es-ES" dirty="0" smtClean="0"/>
              <a:t>rural. Se estima que </a:t>
            </a:r>
            <a:r>
              <a:rPr lang="es-ES" b="1" i="1" dirty="0" smtClean="0"/>
              <a:t>entre el 15 y el 20%</a:t>
            </a:r>
          </a:p>
          <a:p>
            <a:r>
              <a:rPr lang="es-ES" b="1" i="1" dirty="0" smtClean="0"/>
              <a:t>del gasto se localiza en las zonas rurales.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6211669"/>
            <a:ext cx="6804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sng" dirty="0" smtClean="0">
                <a:hlinkClick r:id="rId6"/>
              </a:rPr>
              <a:t>Fuente: ttp</a:t>
            </a:r>
            <a:r>
              <a:rPr lang="es-ES" sz="1400" u="sng" dirty="0">
                <a:hlinkClick r:id="rId6"/>
              </a:rPr>
              <a:t>://ec.europa.eu/regional_policy/activity/rural/index_es.cfm</a:t>
            </a:r>
            <a:endParaRPr lang="es-ES" sz="1400" dirty="0"/>
          </a:p>
        </p:txBody>
      </p:sp>
      <p:pic>
        <p:nvPicPr>
          <p:cNvPr id="12" name="11 Imagen"/>
          <p:cNvPicPr/>
          <p:nvPr/>
        </p:nvPicPr>
        <p:blipFill>
          <a:blip r:embed="rId7" cstate="print"/>
          <a:srcRect l="34522" t="17540" r="35301" b="9112"/>
          <a:stretch>
            <a:fillRect/>
          </a:stretch>
        </p:blipFill>
        <p:spPr bwMode="auto">
          <a:xfrm>
            <a:off x="251520" y="1196752"/>
            <a:ext cx="36004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681286" y="1772816"/>
            <a:ext cx="5462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smtClean="0"/>
              <a:t>La política de cohesión </a:t>
            </a:r>
            <a:r>
              <a:rPr lang="es-ES" sz="2400" i="1" dirty="0" smtClean="0"/>
              <a:t>no diferencia entre</a:t>
            </a:r>
          </a:p>
          <a:p>
            <a:r>
              <a:rPr lang="es-ES" sz="2400" i="1" dirty="0" smtClean="0"/>
              <a:t>campo y ciudad pero </a:t>
            </a:r>
            <a:r>
              <a:rPr lang="es-ES" sz="2400" b="1" i="1" dirty="0" smtClean="0"/>
              <a:t>muestra una clara</a:t>
            </a:r>
          </a:p>
          <a:p>
            <a:r>
              <a:rPr lang="es-ES" sz="2400" b="1" i="1" dirty="0" smtClean="0"/>
              <a:t>especialización urbana</a:t>
            </a:r>
            <a:r>
              <a:rPr lang="es-ES" sz="2400" i="1" dirty="0" smtClean="0"/>
              <a:t>.</a:t>
            </a:r>
            <a:endParaRPr lang="es-ES" sz="24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49154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6" cstate="print"/>
          <a:srcRect l="25044" t="24670" r="26455" b="16520"/>
          <a:stretch>
            <a:fillRect/>
          </a:stretch>
        </p:blipFill>
        <p:spPr bwMode="auto">
          <a:xfrm>
            <a:off x="0" y="1196752"/>
            <a:ext cx="5521127" cy="519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4932040" y="2636912"/>
            <a:ext cx="40147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smtClean="0"/>
              <a:t>La política de desarrollo rural</a:t>
            </a:r>
          </a:p>
          <a:p>
            <a:r>
              <a:rPr lang="es-ES" sz="2400" i="1" dirty="0" smtClean="0"/>
              <a:t>se aplica en todo el territorio </a:t>
            </a:r>
          </a:p>
          <a:p>
            <a:r>
              <a:rPr lang="es-ES" sz="2400" i="1" dirty="0" smtClean="0"/>
              <a:t>de la UE (varía la tasa de</a:t>
            </a:r>
          </a:p>
          <a:p>
            <a:r>
              <a:rPr lang="es-ES" sz="2400" i="1" dirty="0" smtClean="0"/>
              <a:t>cofinanciación comunitaria) </a:t>
            </a:r>
          </a:p>
          <a:p>
            <a:r>
              <a:rPr lang="es-ES" sz="2400" i="1" dirty="0" smtClean="0"/>
              <a:t>pero 2/3 del dinero se </a:t>
            </a:r>
          </a:p>
          <a:p>
            <a:r>
              <a:rPr lang="es-ES" sz="2400" i="1" dirty="0" smtClean="0"/>
              <a:t>concentra en las regiones más </a:t>
            </a:r>
          </a:p>
          <a:p>
            <a:r>
              <a:rPr lang="es-ES" sz="2400" i="1" dirty="0" smtClean="0"/>
              <a:t>desarrolladas de la UE.</a:t>
            </a:r>
            <a:endParaRPr lang="es-ES" sz="20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092200"/>
        </p:xfrm>
        <a:graphic>
          <a:graphicData uri="http://schemas.openxmlformats.org/presentationml/2006/ole">
            <p:oleObj spid="_x0000_s56322" name="Fotografía de Photo Editor" r:id="rId3" imgW="23663403" imgH="2781688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04664"/>
            <a:ext cx="1767978" cy="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 Imagen" descr="logo_eurosocial_rgb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55" y="6265545"/>
            <a:ext cx="2150745" cy="59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0" y="2132856"/>
            <a:ext cx="8888074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/>
              <a:t>¿Cuál es la principal amenaza que sufren ambas políticas?</a:t>
            </a:r>
          </a:p>
          <a:p>
            <a:endParaRPr lang="es-ES" sz="2400" dirty="0" smtClean="0"/>
          </a:p>
          <a:p>
            <a:pPr>
              <a:buFont typeface="Wingdings" pitchFamily="2" charset="2"/>
              <a:buChar char="q"/>
            </a:pPr>
            <a:r>
              <a:rPr lang="es-ES" sz="2400" dirty="0" smtClean="0"/>
              <a:t> Déficit de legitimidad social y política. </a:t>
            </a:r>
          </a:p>
          <a:p>
            <a:endParaRPr lang="es-ES" sz="2400" dirty="0" smtClean="0"/>
          </a:p>
          <a:p>
            <a:r>
              <a:rPr lang="es-ES" sz="2800" i="1" dirty="0" smtClean="0"/>
              <a:t>¿Cómo se está haciendo frente de cara a 2014-20?</a:t>
            </a:r>
          </a:p>
          <a:p>
            <a:endParaRPr lang="es-ES" sz="2400" dirty="0" smtClean="0"/>
          </a:p>
          <a:p>
            <a:pPr>
              <a:buFont typeface="Wingdings" pitchFamily="2" charset="2"/>
              <a:buChar char="q"/>
            </a:pPr>
            <a:r>
              <a:rPr lang="es-ES" sz="2400" dirty="0" smtClean="0"/>
              <a:t> Refuerzo de los procesos de participación. </a:t>
            </a:r>
          </a:p>
          <a:p>
            <a:pPr>
              <a:buFont typeface="Wingdings" pitchFamily="2" charset="2"/>
              <a:buChar char="q"/>
            </a:pPr>
            <a:r>
              <a:rPr lang="es-ES" sz="2400" dirty="0" smtClean="0"/>
              <a:t> Introduciendo , en el caso de la PAC, la CODECISIÓN entre la CE y </a:t>
            </a:r>
          </a:p>
          <a:p>
            <a:r>
              <a:rPr lang="es-ES" sz="2400" dirty="0" smtClean="0"/>
              <a:t>el Parlamento Europeo, que hasta ahora tenía carácter consultivo en</a:t>
            </a:r>
          </a:p>
          <a:p>
            <a:r>
              <a:rPr lang="es-ES" sz="2400" dirty="0" smtClean="0"/>
              <a:t>relación con la normativa reguladora (Reglamentos) .</a:t>
            </a:r>
            <a:endParaRPr lang="es-ES" sz="2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2277</Words>
  <Application>Microsoft Office PowerPoint</Application>
  <PresentationFormat>Presentación en pantalla (4:3)</PresentationFormat>
  <Paragraphs>246</Paragraphs>
  <Slides>32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5" baseType="lpstr">
      <vt:lpstr>Tema de Office</vt:lpstr>
      <vt:lpstr>Fotografía de Photo Editor</vt:lpstr>
      <vt:lpstr>Diapositiva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 </dc:creator>
  <cp:lastModifiedBy> </cp:lastModifiedBy>
  <cp:revision>12</cp:revision>
  <dcterms:created xsi:type="dcterms:W3CDTF">2013-06-24T21:26:42Z</dcterms:created>
  <dcterms:modified xsi:type="dcterms:W3CDTF">2013-06-26T13:25:15Z</dcterms:modified>
</cp:coreProperties>
</file>